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440" cy="1752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ZA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subtitle style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3BA434C-1FDC-4D29-AF73-FF62432A6F4D}" type="slidenum">
              <a:rPr lang="en-ZA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lang="en-Z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FF5954A-1406-4E52-B97F-FA23AE3CD830}" type="slidenum">
              <a:rPr lang="en-ZA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lang="en-Z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755640" y="1845000"/>
            <a:ext cx="7772040" cy="24742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Z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BASELINE APPROACH AND METHODOLOGY: SOUTH AFRICAN VULNERABILITY ASSESMENT COMMITTEE (SAVAC)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300720" y="5373360"/>
            <a:ext cx="2592000" cy="715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Z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SAVAC TRT Meeting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Z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 January 2016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4" descr=""/>
          <p:cNvPicPr/>
          <p:nvPr/>
        </p:nvPicPr>
        <p:blipFill>
          <a:blip r:embed="rId1"/>
          <a:stretch/>
        </p:blipFill>
        <p:spPr>
          <a:xfrm>
            <a:off x="5868000" y="476640"/>
            <a:ext cx="2742840" cy="93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57200" y="1412640"/>
            <a:ext cx="8229240" cy="5328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 59107 – Inland Open Access Livestock and other Income (ZAOLO)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Amajuba District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Emadlangeni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Zululand District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Abaqulisi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UThukela District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Umnambithi, Ukhahlamba, Imbabazane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Harry Gwala District: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Kokostad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Umgungundlovu: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Umshwathi, Richmond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UMzinyathi District: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Umvoti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Ugu District: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Umzumbe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200" y="1600200"/>
            <a:ext cx="8229240" cy="4996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  59206 – Open Access Low Intensity  Rainfed Cultivation (ZALRC)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Umkhanyakude District: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Jozini, Mkhuze, Hluhluwe, Hlabisa, Mtubatuba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Zululand District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Nongoma 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UThungulu District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Mntambanana (Mbonambi), Mfolozi, Mhlathuze (Dlangubo, Umlalazi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Ilembe District: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Mandeni (Doorenkop), Maphumulo 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Umgungundlovu: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Umshwati (Swaaiman)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 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  59207 – Northern Inland Open Access Farming and Livestock (ZANFL)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Zululand District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Uphongolo, Abaqulisi, Idumbe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Amajuba District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Dannhause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UMzinyathi District: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Nqutu (Babanango), Ulundi, Msinga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UThukela District: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Indaka, Ladysmith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   59209 – UKhahlamba Open Access Intense Crops  and Livestock (ZAKHC)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UThukela District: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UKhahlamba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Umgungundlovu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 Impendle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7.  59210 – Mzimkulu – Mkomazi midlands open access mixed farming (ZAMMO)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Harry Gwala District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Umzimkhulu, Ixopo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Ugu District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Umuziwabantu, Umzumbe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Umgungundlovu District: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Richmond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412640"/>
            <a:ext cx="8229240" cy="5040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8.  59304 – North Coast Open Access Intense Cultivation (ZANCC)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ILembe District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Ndwedwe, Mandeni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UThungulu District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Umlalazi, Ntambanana, Mthonjaneni, Umhlathuze (Sokhulu)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UMkhanyakude District: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Mtubatuba (Mpukanyoni)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Zululand District: 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Nongoma (Buxene, Dabhasi)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9.  59305 – South Coast  Intensive Open Access Cropping (ZASCO)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EThekwini Metro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Mbumbulu, Umgababa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Ugu District</a:t>
            </a:r>
            <a:r>
              <a:rPr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Umzumbe (Hibberdene, Bhobhoyi), Ezinqoleni, Hibiscus Coast (Nzimakwe), Muziwabantu 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ctr"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ctr">
              <a:lnSpc>
                <a:spcPct val="100000"/>
              </a:lnSpc>
            </a:pPr>
            <a:r>
              <a:rPr lang="en-ZA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THANK YOU!!!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274680"/>
            <a:ext cx="8229240" cy="99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SAVAC Framework for Assessment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457200" y="1484640"/>
            <a:ext cx="8229240" cy="464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 04 December 2015 the SAVAC endorsed  the combination two different types of information: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Cross-sectional survey analysis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990720" indent="-5331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Food Security Continuum”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990720" indent="-5331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Measuring a set of indicators to determine numbers of people that are food insecure, using various categorisations.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990720" indent="-5331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with a food and nutrition security status quo at a point in time.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Continued…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11280" y="1916280"/>
            <a:ext cx="496836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Food Security Continuum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3" descr=""/>
          <p:cNvPicPr/>
          <p:nvPr/>
        </p:nvPicPr>
        <p:blipFill>
          <a:blip r:embed="rId1"/>
          <a:stretch/>
        </p:blipFill>
        <p:spPr>
          <a:xfrm>
            <a:off x="323640" y="2637000"/>
            <a:ext cx="8496720" cy="36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Continued…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Longitudinal projections and forecast analysis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990720" indent="-5331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“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Livelihoods-Based Analysis”  - HEA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990720" indent="-5331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with an understanding of how people make a living – livelihood systems.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990720" indent="-5331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a forecast analysis for food security and livelihood outcomes in the context of dynamic environment.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990720" indent="-5331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Necessary for planning and targeting of interventions.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Continued…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Picture 45" descr=""/>
          <p:cNvPicPr/>
          <p:nvPr/>
        </p:nvPicPr>
        <p:blipFill>
          <a:blip r:embed="rId1"/>
          <a:stretch/>
        </p:blipFill>
        <p:spPr>
          <a:xfrm>
            <a:off x="5657040" y="2815200"/>
            <a:ext cx="1275840" cy="1727640"/>
          </a:xfrm>
          <a:prstGeom prst="rect">
            <a:avLst/>
          </a:prstGeom>
          <a:ln w="9360"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558360" y="2552040"/>
            <a:ext cx="56700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Z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1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49080" y="2552040"/>
            <a:ext cx="56700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Z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2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2676240" y="2552040"/>
            <a:ext cx="56700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Z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3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6028920" y="2552040"/>
            <a:ext cx="56700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Z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5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4026960" y="2552040"/>
            <a:ext cx="56700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Z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4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7916760" y="2552040"/>
            <a:ext cx="56700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Z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6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8"/>
          <p:cNvSpPr/>
          <p:nvPr/>
        </p:nvSpPr>
        <p:spPr>
          <a:xfrm rot="5400000">
            <a:off x="1815120" y="955800"/>
            <a:ext cx="252000" cy="3158640"/>
          </a:xfrm>
          <a:prstGeom prst="leftBrace">
            <a:avLst>
              <a:gd name="adj1" fmla="val 52009"/>
              <a:gd name="adj2" fmla="val 49732"/>
            </a:avLst>
          </a:prstGeom>
          <a:noFill/>
          <a:ln w="12600">
            <a:solidFill>
              <a:schemeClr val="tx1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8" name="CustomShape 9"/>
          <p:cNvSpPr/>
          <p:nvPr/>
        </p:nvSpPr>
        <p:spPr>
          <a:xfrm>
            <a:off x="361440" y="2156760"/>
            <a:ext cx="315792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 Baseline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10"/>
          <p:cNvSpPr/>
          <p:nvPr/>
        </p:nvSpPr>
        <p:spPr>
          <a:xfrm rot="5400000">
            <a:off x="6185160" y="-101160"/>
            <a:ext cx="250560" cy="5275080"/>
          </a:xfrm>
          <a:prstGeom prst="leftBrace">
            <a:avLst>
              <a:gd name="adj1" fmla="val 52009"/>
              <a:gd name="adj2" fmla="val 49732"/>
            </a:avLst>
          </a:prstGeom>
          <a:noFill/>
          <a:ln w="12600">
            <a:solidFill>
              <a:schemeClr val="tx1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0" name="CustomShape 11"/>
          <p:cNvSpPr/>
          <p:nvPr/>
        </p:nvSpPr>
        <p:spPr>
          <a:xfrm>
            <a:off x="3604680" y="2178360"/>
            <a:ext cx="534276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 Outcome Analysis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2"/>
          <p:cNvSpPr/>
          <p:nvPr/>
        </p:nvSpPr>
        <p:spPr>
          <a:xfrm>
            <a:off x="286560" y="2815920"/>
            <a:ext cx="3157200" cy="1728360"/>
          </a:xfrm>
          <a:prstGeom prst="rect">
            <a:avLst/>
          </a:prstGeom>
          <a:solidFill>
            <a:srgbClr val="eaf1dd"/>
          </a:solidFill>
          <a:ln w="648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" name="CustomShape 13"/>
          <p:cNvSpPr/>
          <p:nvPr/>
        </p:nvSpPr>
        <p:spPr>
          <a:xfrm>
            <a:off x="493200" y="2922120"/>
            <a:ext cx="85788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ZA" sz="700" spc="-1" strike="noStrike">
                <a:solidFill>
                  <a:srgbClr val="0000a5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Livelihood Zones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36" descr=""/>
          <p:cNvPicPr/>
          <p:nvPr/>
        </p:nvPicPr>
        <p:blipFill>
          <a:blip r:embed="rId2"/>
          <a:stretch/>
        </p:blipFill>
        <p:spPr>
          <a:xfrm>
            <a:off x="286560" y="3198240"/>
            <a:ext cx="1439640" cy="90288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104" name="CustomShape 14"/>
          <p:cNvSpPr/>
          <p:nvPr/>
        </p:nvSpPr>
        <p:spPr>
          <a:xfrm>
            <a:off x="2423160" y="2922120"/>
            <a:ext cx="101160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ZA" sz="700" spc="-1" strike="noStrike">
                <a:solidFill>
                  <a:srgbClr val="0000a5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Livelihood Strategies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4" descr=""/>
          <p:cNvPicPr/>
          <p:nvPr/>
        </p:nvPicPr>
        <p:blipFill>
          <a:blip r:embed="rId3"/>
          <a:srcRect l="2213" t="1261" r="490" b="-550"/>
          <a:stretch/>
        </p:blipFill>
        <p:spPr>
          <a:xfrm>
            <a:off x="2288520" y="3187080"/>
            <a:ext cx="1120320" cy="121248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106" name="CustomShape 15"/>
          <p:cNvSpPr/>
          <p:nvPr/>
        </p:nvSpPr>
        <p:spPr>
          <a:xfrm>
            <a:off x="1504800" y="2922120"/>
            <a:ext cx="90180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ZA" sz="700" spc="-1" strike="noStrike">
                <a:solidFill>
                  <a:srgbClr val="0000a5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WealthBreakdown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32" descr=""/>
          <p:cNvPicPr/>
          <p:nvPr/>
        </p:nvPicPr>
        <p:blipFill>
          <a:blip r:embed="rId4"/>
          <a:stretch/>
        </p:blipFill>
        <p:spPr>
          <a:xfrm>
            <a:off x="1467720" y="2974320"/>
            <a:ext cx="991800" cy="125856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108" name="CustomShape 16"/>
          <p:cNvSpPr/>
          <p:nvPr/>
        </p:nvSpPr>
        <p:spPr>
          <a:xfrm>
            <a:off x="7327080" y="2793600"/>
            <a:ext cx="1684080" cy="1730160"/>
          </a:xfrm>
          <a:prstGeom prst="rect">
            <a:avLst/>
          </a:prstGeom>
          <a:solidFill>
            <a:srgbClr val="eaf1dd"/>
          </a:solidFill>
          <a:ln w="648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9" name="Picture 29" descr=""/>
          <p:cNvPicPr/>
          <p:nvPr/>
        </p:nvPicPr>
        <p:blipFill>
          <a:blip r:embed="rId5"/>
          <a:stretch/>
        </p:blipFill>
        <p:spPr>
          <a:xfrm>
            <a:off x="7471800" y="3047400"/>
            <a:ext cx="1437840" cy="144108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110" name="CustomShape 17"/>
          <p:cNvSpPr/>
          <p:nvPr/>
        </p:nvSpPr>
        <p:spPr>
          <a:xfrm>
            <a:off x="7744680" y="2832480"/>
            <a:ext cx="95220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ZA" sz="700" spc="-1" strike="noStrike">
                <a:solidFill>
                  <a:srgbClr val="0000a5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Projected Outcome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18"/>
          <p:cNvSpPr/>
          <p:nvPr/>
        </p:nvSpPr>
        <p:spPr>
          <a:xfrm>
            <a:off x="3658320" y="2814120"/>
            <a:ext cx="1684080" cy="1728360"/>
          </a:xfrm>
          <a:prstGeom prst="rect">
            <a:avLst/>
          </a:prstGeom>
          <a:solidFill>
            <a:srgbClr val="eaf1dd"/>
          </a:solidFill>
          <a:ln w="648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4001040" y="2919600"/>
            <a:ext cx="105264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ZA" sz="700" spc="-1" strike="noStrike">
                <a:solidFill>
                  <a:srgbClr val="0000a5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Problem Specification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4" descr=""/>
          <p:cNvPicPr/>
          <p:nvPr/>
        </p:nvPicPr>
        <p:blipFill>
          <a:blip r:embed="rId6"/>
          <a:srcRect l="58314" t="4861" r="13814" b="75596"/>
          <a:stretch/>
        </p:blipFill>
        <p:spPr>
          <a:xfrm>
            <a:off x="3704400" y="3187080"/>
            <a:ext cx="1604520" cy="11869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114" name="CustomShape 20"/>
          <p:cNvSpPr/>
          <p:nvPr/>
        </p:nvSpPr>
        <p:spPr>
          <a:xfrm>
            <a:off x="4749120" y="3341160"/>
            <a:ext cx="431280" cy="320400"/>
          </a:xfrm>
          <a:custGeom>
            <a:avLst/>
            <a:gdLst/>
            <a:ahLst/>
            <a:rect l="l" t="t" r="r" b="b"/>
            <a:pathLst>
              <a:path w="431800" h="321733">
                <a:moveTo>
                  <a:pt x="0" y="313267"/>
                </a:moveTo>
                <a:lnTo>
                  <a:pt x="0" y="203200"/>
                </a:lnTo>
                <a:lnTo>
                  <a:pt x="127000" y="110067"/>
                </a:lnTo>
                <a:lnTo>
                  <a:pt x="245533" y="0"/>
                </a:lnTo>
                <a:lnTo>
                  <a:pt x="355600" y="8467"/>
                </a:lnTo>
                <a:lnTo>
                  <a:pt x="431800" y="279400"/>
                </a:lnTo>
                <a:lnTo>
                  <a:pt x="338667" y="321733"/>
                </a:lnTo>
                <a:lnTo>
                  <a:pt x="338667" y="321733"/>
                </a:lnTo>
                <a:lnTo>
                  <a:pt x="330200" y="228600"/>
                </a:lnTo>
                <a:lnTo>
                  <a:pt x="304800" y="160867"/>
                </a:lnTo>
                <a:lnTo>
                  <a:pt x="220133" y="220133"/>
                </a:lnTo>
                <a:lnTo>
                  <a:pt x="220133" y="304800"/>
                </a:lnTo>
                <a:lnTo>
                  <a:pt x="0" y="313267"/>
                </a:lnTo>
                <a:close/>
              </a:path>
            </a:pathLst>
          </a:custGeom>
          <a:noFill/>
          <a:ln w="2844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" name="CustomShape 21"/>
          <p:cNvSpPr/>
          <p:nvPr/>
        </p:nvSpPr>
        <p:spPr>
          <a:xfrm>
            <a:off x="3699720" y="3874680"/>
            <a:ext cx="703080" cy="421920"/>
          </a:xfrm>
          <a:custGeom>
            <a:avLst/>
            <a:gdLst/>
            <a:ahLst/>
            <a:rect l="l" t="t" r="r" b="b"/>
            <a:pathLst>
              <a:path w="702734" h="423333">
                <a:moveTo>
                  <a:pt x="186267" y="135467"/>
                </a:moveTo>
                <a:lnTo>
                  <a:pt x="279400" y="42333"/>
                </a:lnTo>
                <a:lnTo>
                  <a:pt x="347134" y="84667"/>
                </a:lnTo>
                <a:lnTo>
                  <a:pt x="347134" y="84667"/>
                </a:lnTo>
                <a:lnTo>
                  <a:pt x="347134" y="0"/>
                </a:lnTo>
                <a:lnTo>
                  <a:pt x="423334" y="16933"/>
                </a:lnTo>
                <a:lnTo>
                  <a:pt x="423334" y="93133"/>
                </a:lnTo>
                <a:lnTo>
                  <a:pt x="533400" y="135467"/>
                </a:lnTo>
                <a:lnTo>
                  <a:pt x="635000" y="93133"/>
                </a:lnTo>
                <a:lnTo>
                  <a:pt x="702734" y="186267"/>
                </a:lnTo>
                <a:lnTo>
                  <a:pt x="601134" y="237067"/>
                </a:lnTo>
                <a:lnTo>
                  <a:pt x="702734" y="270933"/>
                </a:lnTo>
                <a:lnTo>
                  <a:pt x="694267" y="372533"/>
                </a:lnTo>
                <a:lnTo>
                  <a:pt x="626534" y="423333"/>
                </a:lnTo>
                <a:lnTo>
                  <a:pt x="626534" y="423333"/>
                </a:lnTo>
                <a:lnTo>
                  <a:pt x="584200" y="304800"/>
                </a:lnTo>
                <a:lnTo>
                  <a:pt x="584200" y="304800"/>
                </a:lnTo>
                <a:lnTo>
                  <a:pt x="474134" y="347133"/>
                </a:lnTo>
                <a:lnTo>
                  <a:pt x="389467" y="330200"/>
                </a:lnTo>
                <a:lnTo>
                  <a:pt x="347134" y="245533"/>
                </a:lnTo>
                <a:lnTo>
                  <a:pt x="245534" y="245533"/>
                </a:lnTo>
                <a:lnTo>
                  <a:pt x="186267" y="296333"/>
                </a:lnTo>
                <a:lnTo>
                  <a:pt x="25400" y="296333"/>
                </a:lnTo>
                <a:lnTo>
                  <a:pt x="0" y="143933"/>
                </a:lnTo>
                <a:lnTo>
                  <a:pt x="118534" y="177800"/>
                </a:lnTo>
                <a:lnTo>
                  <a:pt x="186267" y="135467"/>
                </a:lnTo>
                <a:close/>
              </a:path>
            </a:pathLst>
          </a:custGeom>
          <a:noFill/>
          <a:ln w="2844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22"/>
          <p:cNvSpPr/>
          <p:nvPr/>
        </p:nvSpPr>
        <p:spPr>
          <a:xfrm>
            <a:off x="3696480" y="3401640"/>
            <a:ext cx="126288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ZA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Crop production 60%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Livestock price 40%</a:t>
            </a:r>
            <a:endParaRPr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 descr=""/>
          <p:cNvPicPr/>
          <p:nvPr/>
        </p:nvPicPr>
        <p:blipFill>
          <a:blip r:embed="rId7"/>
          <a:stretch/>
        </p:blipFill>
        <p:spPr>
          <a:xfrm>
            <a:off x="483840" y="5085360"/>
            <a:ext cx="8229240" cy="12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Methodology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838080" y="1268280"/>
            <a:ext cx="8007120" cy="5328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will be collected in 09 livelihood zones (10 districts).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combination of secondary and primary data will be used.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Quantitative data will be collected through household survey and qualitative data was collected through Focus Group Discussions.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the household survey: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9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Sampling still to be done using Stratified sampling according to population size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Focus Group discussions: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9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each village, one interview will be done with key informants and at least four  interviews were done with different wealth groups (VP, P, M, WO).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9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11640" y="260640"/>
            <a:ext cx="8229240" cy="935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KZN Livelihood Zones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0" y="1124640"/>
            <a:ext cx="9143640" cy="547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Livelihood Zones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59105 – Thukela and Lebombo sparsely 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populated</a:t>
            </a: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(ZATGL)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UThukela District: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Indaka 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UThungulu District 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Nkandla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ILembe District 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Maphumulo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UMzinyathi District 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Msinga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UMkhanyakude District : </a:t>
            </a:r>
            <a:r>
              <a:rPr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Jozini (Mkhuze) 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67640" y="25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Continued..</a:t>
            </a:r>
            <a:r>
              <a:rPr b="1"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24000" y="908640"/>
            <a:ext cx="8229240" cy="5760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09480" indent="-6091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"/>
            </a:pPr>
            <a:r>
              <a:rPr b="1"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59106 – Coastal Open Access Non – Crop Income (ZACNI)</a:t>
            </a: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UMkhanyakude District : </a:t>
            </a:r>
            <a:r>
              <a:rPr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Umhlabuyalingana, Mtubatuba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UThungulu District</a:t>
            </a:r>
            <a:r>
              <a:rPr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Nkandla, Umlalazi (Eshowe)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Zululand District: </a:t>
            </a:r>
            <a:r>
              <a:rPr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Ulundi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Harry Gwala District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Ugu District: </a:t>
            </a:r>
            <a:r>
              <a:rPr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Vulamehlo (Dududu), Umdoni, Umuziwabantu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Umgungundlovu District: </a:t>
            </a:r>
            <a:r>
              <a:rPr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Umsunduzi (sweetwater), Umkhambathithi  (Camperdown)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ILembe District: </a:t>
            </a:r>
            <a:r>
              <a:rPr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Maphumulo Ndwedwe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Z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EThekwini Metropolitan: Umbumbulu</a:t>
            </a:r>
            <a:endParaRPr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09480" indent="-609120">
              <a:lnSpc>
                <a:spcPct val="100000"/>
              </a:lnSpc>
            </a:pPr>
            <a:endParaRPr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1297</TotalTime>
  <Application>LibreOffice/5.0.4.2$MacOSX_X86_64 LibreOffice_project/2b9802c1994aa0b7dc6079e128979269cf95bc78</Application>
  <Paragraphs>107</Paragraphs>
  <Company>Hewlett-Packard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2015-03-25T08:18:50Z</dcterms:created>
  <dc:creator>Mjabu Ngidi</dc:creator>
  <dc:language>en-ZA</dc:language>
  <cp:lastModifiedBy>Charles Rethman</cp:lastModifiedBy>
  <dcterms:modified xsi:type="dcterms:W3CDTF">2016-02-13T13:46:54Z</dcterms:modified>
  <cp:revision>100</cp:revision>
  <dc:title>Limpopo Food Security Livelihood Baseline Assessment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Hewlett-Packard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17</vt:i4>
  </property>
</Properties>
</file>